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2" r:id="rId3"/>
    <p:sldId id="257" r:id="rId4"/>
    <p:sldId id="258" r:id="rId5"/>
    <p:sldId id="292" r:id="rId6"/>
    <p:sldId id="293" r:id="rId7"/>
    <p:sldId id="294" r:id="rId8"/>
    <p:sldId id="313" r:id="rId9"/>
    <p:sldId id="295" r:id="rId10"/>
    <p:sldId id="296" r:id="rId11"/>
    <p:sldId id="300" r:id="rId12"/>
    <p:sldId id="290" r:id="rId13"/>
    <p:sldId id="303" r:id="rId14"/>
    <p:sldId id="325" r:id="rId15"/>
    <p:sldId id="305" r:id="rId16"/>
    <p:sldId id="306" r:id="rId17"/>
    <p:sldId id="324" r:id="rId18"/>
    <p:sldId id="260" r:id="rId19"/>
    <p:sldId id="261" r:id="rId20"/>
    <p:sldId id="317" r:id="rId21"/>
    <p:sldId id="298" r:id="rId22"/>
    <p:sldId id="315" r:id="rId23"/>
    <p:sldId id="307" r:id="rId24"/>
    <p:sldId id="282" r:id="rId25"/>
    <p:sldId id="266" r:id="rId26"/>
    <p:sldId id="319" r:id="rId27"/>
    <p:sldId id="326" r:id="rId28"/>
    <p:sldId id="327" r:id="rId29"/>
    <p:sldId id="269" r:id="rId30"/>
    <p:sldId id="286" r:id="rId31"/>
    <p:sldId id="287" r:id="rId32"/>
    <p:sldId id="311" r:id="rId33"/>
    <p:sldId id="321" r:id="rId34"/>
    <p:sldId id="322" r:id="rId35"/>
    <p:sldId id="323" r:id="rId36"/>
    <p:sldId id="310" r:id="rId37"/>
    <p:sldId id="318" r:id="rId38"/>
    <p:sldId id="270" r:id="rId39"/>
    <p:sldId id="275" r:id="rId40"/>
    <p:sldId id="276" r:id="rId41"/>
    <p:sldId id="277" r:id="rId42"/>
    <p:sldId id="278" r:id="rId43"/>
    <p:sldId id="316" r:id="rId44"/>
    <p:sldId id="27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015" autoAdjust="0"/>
  </p:normalViewPr>
  <p:slideViewPr>
    <p:cSldViewPr snapToGrid="0" snapToObjects="1">
      <p:cViewPr varScale="1">
        <p:scale>
          <a:sx n="90" d="100"/>
          <a:sy n="90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B1EC-1ACE-3B41-A96C-4B280A6E219B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6D72C-C0F6-8245-9E74-3B3B26685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T" altLang="en-US" dirty="0" smtClean="0"/>
              <a:t>國家發展委員會</a:t>
            </a:r>
            <a:endParaRPr lang="en-US" altLang="zh-CHT" dirty="0" smtClean="0"/>
          </a:p>
          <a:p>
            <a:endParaRPr lang="en-US" altLang="zh-CHT" dirty="0" smtClean="0"/>
          </a:p>
          <a:p>
            <a:r>
              <a:rPr lang="zh-CHT" altLang="en-US" dirty="0" smtClean="0"/>
              <a:t>建設我國的中文電腦應用環境。</a:t>
            </a:r>
            <a:endParaRPr lang="en-US" altLang="zh-CHT" dirty="0" smtClean="0"/>
          </a:p>
          <a:p>
            <a:r>
              <a:rPr lang="zh-CHT" altLang="en-US" dirty="0" smtClean="0"/>
              <a:t>解決個人電腦中文字數不足問題</a:t>
            </a:r>
            <a:r>
              <a:rPr lang="zh-TW" altLang="en-US" baseline="0" dirty="0" smtClean="0"/>
              <a:t>，</a:t>
            </a:r>
            <a:endParaRPr lang="en-US" altLang="zh-TW" baseline="0" dirty="0" smtClean="0"/>
          </a:p>
          <a:p>
            <a:r>
              <a:rPr lang="zh-CHT" altLang="en-US" dirty="0" smtClean="0"/>
              <a:t>解決自造字交換問題</a:t>
            </a:r>
            <a:endParaRPr lang="en-US" altLang="zh-CHT" dirty="0" smtClean="0"/>
          </a:p>
          <a:p>
            <a:r>
              <a:rPr lang="zh-CHT" altLang="en-US" dirty="0" smtClean="0"/>
              <a:t>解決機關、企業、團體內部同字不同碼的問題</a:t>
            </a:r>
            <a:endParaRPr lang="en-US" altLang="zh-CHT" dirty="0" smtClean="0"/>
          </a:p>
          <a:p>
            <a:r>
              <a:rPr lang="zh-CHT" altLang="en-US" dirty="0" smtClean="0"/>
              <a:t>協助機關、企業、團體整合及管理個人電腦上的中文字集</a:t>
            </a:r>
            <a:endParaRPr lang="en-US" altLang="zh-CHT" dirty="0" smtClean="0"/>
          </a:p>
          <a:p>
            <a:r>
              <a:rPr lang="zh-CHT" altLang="en-US" dirty="0" smtClean="0"/>
              <a:t>解決網頁上罕用字顯示問題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別再只寫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了，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寫再多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程式，世界也不會跟你說哈囉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要練功者除外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不要重造輪子，除非你的興趣就是造輪子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各部落格網站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使用者會幫你想，有什麼功能是大家需要的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或是你可能也剛好想用的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)</a:t>
            </a: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有時，會是一種助力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HT" dirty="0" smtClean="0"/>
              <a:t>《</a:t>
            </a:r>
            <a:r>
              <a:rPr lang="zh-CHT" altLang="en-US" dirty="0" smtClean="0"/>
              <a:t>說文解字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簡稱</a:t>
            </a:r>
            <a:r>
              <a:rPr lang="en-US" altLang="zh-CHT" dirty="0" smtClean="0"/>
              <a:t>《</a:t>
            </a:r>
            <a:r>
              <a:rPr lang="zh-CHT" altLang="en-US" dirty="0" smtClean="0"/>
              <a:t>說文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，是一部中國東漢許慎編著的文字工具書，全書共分</a:t>
            </a:r>
            <a:r>
              <a:rPr lang="en-US" altLang="zh-CHT" dirty="0" smtClean="0"/>
              <a:t>540</a:t>
            </a:r>
            <a:r>
              <a:rPr lang="zh-CHT" altLang="en-US" dirty="0" smtClean="0"/>
              <a:t>個部首，收字</a:t>
            </a:r>
            <a:r>
              <a:rPr lang="en-US" altLang="zh-CHT" dirty="0" smtClean="0"/>
              <a:t>9,353</a:t>
            </a:r>
            <a:r>
              <a:rPr lang="zh-CHT" altLang="en-US" dirty="0" smtClean="0"/>
              <a:t>個，另有「重文」（即異體字）</a:t>
            </a:r>
            <a:r>
              <a:rPr lang="en-US" altLang="zh-CHT" dirty="0" smtClean="0"/>
              <a:t>1,163</a:t>
            </a:r>
            <a:r>
              <a:rPr lang="zh-CHT" altLang="en-US" dirty="0" smtClean="0"/>
              <a:t>個，說解共用</a:t>
            </a:r>
            <a:r>
              <a:rPr lang="en-US" altLang="zh-CHT" dirty="0" smtClean="0"/>
              <a:t>133,441</a:t>
            </a:r>
            <a:r>
              <a:rPr lang="zh-CHT" altLang="en-US" dirty="0" smtClean="0"/>
              <a:t>字，原書分為目錄一篇和正文</a:t>
            </a:r>
            <a:r>
              <a:rPr lang="en-US" altLang="zh-CHT" dirty="0" smtClean="0"/>
              <a:t>14</a:t>
            </a:r>
            <a:r>
              <a:rPr lang="zh-CHT" altLang="en-US" dirty="0" smtClean="0"/>
              <a:t>篇。原書現已失落，但其中大量內容被漢朝以後的其他書籍引用，並有北宋徐鉉於雍熙三年（</a:t>
            </a:r>
            <a:r>
              <a:rPr lang="en-US" altLang="zh-CHT" dirty="0" smtClean="0"/>
              <a:t>986</a:t>
            </a:r>
            <a:r>
              <a:rPr lang="zh-CHT" altLang="en-US" dirty="0" smtClean="0"/>
              <a:t>年）校訂完成的版本（稱為「大徐本」）流傳至今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aseline="0" dirty="0" smtClean="0"/>
              <a:t>大公司不會進來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如果有強者進來提供更好的服務，那剛好樂得輕鬆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7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</a:t>
            </a:r>
            <a:r>
              <a:rPr lang="zh-TW" altLang="en-US" dirty="0" smtClean="0"/>
              <a:t>三希堂</a:t>
            </a:r>
            <a:r>
              <a:rPr lang="en-US" altLang="zh-TW" dirty="0" smtClean="0"/>
              <a:t> </a:t>
            </a:r>
            <a:r>
              <a:rPr lang="zh-TW" altLang="en-US" dirty="0" smtClean="0"/>
              <a:t>說文解字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好像少了什麼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查詢時是用</a:t>
            </a:r>
            <a:r>
              <a:rPr lang="en-US" altLang="zh-TW" baseline="0" dirty="0" smtClean="0"/>
              <a:t> form</a:t>
            </a:r>
            <a:r>
              <a:rPr lang="zh-TW" altLang="en-US" baseline="0" dirty="0" smtClean="0"/>
              <a:t>，所以用</a:t>
            </a:r>
            <a:r>
              <a:rPr lang="en-US" altLang="zh-TW" baseline="0" dirty="0" smtClean="0"/>
              <a:t> post</a:t>
            </a:r>
            <a:r>
              <a:rPr lang="zh-TW" altLang="en-US" baseline="0" dirty="0" smtClean="0"/>
              <a:t>，帶資料很容易，透過</a:t>
            </a:r>
            <a:r>
              <a:rPr lang="en-US" altLang="zh-TW" baseline="0" dirty="0" smtClean="0"/>
              <a:t> data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9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https://github.com/ronnywang/cns1164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ns_unicode1_1.txt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lliplus.appspot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2016coscup" TargetMode="Externa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reateDB.py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7.gif"/><Relationship Id="rId5" Type="http://schemas.openxmlformats.org/officeDocument/2006/relationships/hyperlink" Target="https://github.com/plateaukao/CalliImage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cns11643.gov.tw/AIDB/query_general.do?active=0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ns11643.gov.tw/MAIDB/welcome.do" TargetMode="External"/><Relationship Id="rId12" Type="http://schemas.openxmlformats.org/officeDocument/2006/relationships/hyperlink" Target="http://jsoup.org/" TargetMode="External"/><Relationship Id="rId13" Type="http://schemas.openxmlformats.org/officeDocument/2006/relationships/hyperlink" Target="http://square.github.io/picasso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eg"/><Relationship Id="rId4" Type="http://schemas.openxmlformats.org/officeDocument/2006/relationships/hyperlink" Target="http://calliplus.appspot.com/" TargetMode="External"/><Relationship Id="rId5" Type="http://schemas.openxmlformats.org/officeDocument/2006/relationships/hyperlink" Target="https://github.com/plateaukao/cns11643query/tree/gae" TargetMode="External"/><Relationship Id="rId6" Type="http://schemas.openxmlformats.org/officeDocument/2006/relationships/hyperlink" Target="https://www.facebook.com/calliplusandroid" TargetMode="External"/><Relationship Id="rId7" Type="http://schemas.openxmlformats.org/officeDocument/2006/relationships/hyperlink" Target="https://github.com/plateaukao/CalliImageView" TargetMode="External"/><Relationship Id="rId8" Type="http://schemas.openxmlformats.org/officeDocument/2006/relationships/hyperlink" Target="https://play.google.com/store/apps/details?id=info.plateaukao.calliplus.free" TargetMode="External"/><Relationship Id="rId9" Type="http://schemas.openxmlformats.org/officeDocument/2006/relationships/hyperlink" Target="https://developer.android.com/training/printing/index.html" TargetMode="External"/><Relationship Id="rId10" Type="http://schemas.openxmlformats.org/officeDocument/2006/relationships/hyperlink" Target="https://github.com/ronnywang/cns1164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zh.wikipedia.org/wiki/%E5%BE%A1%E5%88%BB%E4%B8%89%E5%B8%8C%E5%A0%82%E7%9F%B3%E6%B8%A0%E5%AF%B6%E7%AC%88%E6%B3%95%E5%B8%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00" y="2427344"/>
            <a:ext cx="7845791" cy="1470025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書法，傳統與科技的結合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/>
              <a:t>Daniel Kao &lt;</a:t>
            </a:r>
            <a:r>
              <a:rPr lang="en-US" dirty="0" err="1" smtClean="0"/>
              <a:t>daniel.kao@gmail.com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" y="740615"/>
            <a:ext cx="7203073" cy="5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418360" y="1918698"/>
            <a:ext cx="6942928" cy="662643"/>
            <a:chOff x="1418360" y="1903580"/>
            <a:chExt cx="6942928" cy="662643"/>
          </a:xfrm>
        </p:grpSpPr>
        <p:sp>
          <p:nvSpPr>
            <p:cNvPr id="6" name="Rectangle 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輸入注音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6" idx="3"/>
              <a:endCxn id="15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" name="Straight Arrow Connector 20"/>
            <p:cNvCxnSpPr>
              <a:endCxn id="16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18360" y="4038729"/>
            <a:ext cx="6942928" cy="662643"/>
            <a:chOff x="1418360" y="1903580"/>
            <a:chExt cx="6942928" cy="662643"/>
          </a:xfrm>
        </p:grpSpPr>
        <p:sp>
          <p:nvSpPr>
            <p:cNvPr id="30" name="Rectangle 29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0" idx="3"/>
              <a:endCxn id="31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endCxn id="32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>
              <a:stCxn id="32" idx="3"/>
              <a:endCxn id="33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418360" y="5111078"/>
            <a:ext cx="6942928" cy="662643"/>
            <a:chOff x="1418360" y="1903580"/>
            <a:chExt cx="6942928" cy="662643"/>
          </a:xfrm>
        </p:grpSpPr>
        <p:sp>
          <p:nvSpPr>
            <p:cNvPr id="38" name="Rectangle 37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Arrow Connector 42"/>
            <p:cNvCxnSpPr>
              <a:endCxn id="40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>
              <a:stCxn id="40" idx="3"/>
              <a:endCxn id="41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418360" y="2934054"/>
            <a:ext cx="6942928" cy="662643"/>
            <a:chOff x="1418360" y="1903580"/>
            <a:chExt cx="6942928" cy="662643"/>
          </a:xfrm>
        </p:grpSpPr>
        <p:sp>
          <p:nvSpPr>
            <p:cNvPr id="46" name="Rectangle 4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46" idx="3"/>
              <a:endCxn id="47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>
              <a:endCxn id="48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>
              <a:stCxn id="48" idx="3"/>
              <a:endCxn id="49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79880" y="1952652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永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806" y="3013138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字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4806" y="4119031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八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9880" y="5189355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法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037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622778"/>
            <a:ext cx="8229600" cy="210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這不科學啊！</a:t>
            </a:r>
            <a:endParaRPr lang="en-US" altLang="zh-TW" sz="4000" dirty="0" smtClean="0">
              <a:latin typeface="华文楷体"/>
              <a:ea typeface="华文楷体"/>
              <a:cs typeface="华文楷体"/>
            </a:endParaRPr>
          </a:p>
          <a:p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沒有人可以寫個好用一點</a:t>
            </a:r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的網站嗎？</a:t>
            </a:r>
            <a:endParaRPr lang="en-US" sz="4000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355736"/>
            <a:ext cx="6184900" cy="1485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719593" y="5457676"/>
            <a:ext cx="1088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41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再看一次步驟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7" name="Picture 16" descr="原始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939800"/>
            <a:ext cx="5130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希望可以改成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…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改進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1237584"/>
            <a:ext cx="6190343" cy="53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發現對照表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Google “cns11643 ronny”</a:t>
            </a:r>
            <a:endParaRPr lang="en-US" dirty="0" smtClean="0"/>
          </a:p>
          <a:p>
            <a:pPr marL="0" indent="0">
              <a:buNone/>
            </a:pP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marL="0" indent="0">
              <a:buNone/>
            </a:pP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將編碼對照表轉成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python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dict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備用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59556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編碼對照表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https://github.com/plateaukao/cns11643query/blob/master/cns_unicode1_1.</a:t>
            </a:r>
            <a:r>
              <a:rPr lang="en-US" sz="1800" dirty="0" smtClean="0">
                <a:hlinkClick r:id="rId3"/>
              </a:rPr>
              <a:t>txt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5" y="2417015"/>
            <a:ext cx="6578600" cy="25019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29714" y="5345335"/>
            <a:ext cx="1748500" cy="334255"/>
          </a:xfrm>
          <a:prstGeom prst="borderCallout1">
            <a:avLst>
              <a:gd name="adj1" fmla="val -3075"/>
              <a:gd name="adj2" fmla="val 49782"/>
              <a:gd name="adj3" fmla="val -127983"/>
              <a:gd name="adj4" fmla="val 4553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CNS11643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900976" y="4751787"/>
            <a:ext cx="1748500" cy="334255"/>
          </a:xfrm>
          <a:prstGeom prst="borderCallout1">
            <a:avLst>
              <a:gd name="adj1" fmla="val 44423"/>
              <a:gd name="adj2" fmla="val -155"/>
              <a:gd name="adj3" fmla="val 14510"/>
              <a:gd name="adj4" fmla="val -3099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Utf-8 HEX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76850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放上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Google App Engine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http://calliplus.appspot.com/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3803" y="3535695"/>
            <a:ext cx="7239000" cy="2032000"/>
            <a:chOff x="343803" y="3535695"/>
            <a:chExt cx="7239000" cy="203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803" y="3535695"/>
              <a:ext cx="7239000" cy="2032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03250" y="4873625"/>
              <a:ext cx="6746875" cy="523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6627"/>
            <a:ext cx="8469085" cy="5832229"/>
          </a:xfrm>
        </p:spPr>
        <p:txBody>
          <a:bodyPr>
            <a:normAutofit lnSpcReduction="10000"/>
          </a:bodyPr>
          <a:lstStyle/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高茂原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Daniel Kao</a:t>
            </a: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任職於台灣連線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公司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>
                <a:latin typeface="华文楷体"/>
                <a:ea typeface="华文楷体"/>
                <a:cs typeface="华文楷体"/>
                <a:hlinkClick r:id="rId3"/>
              </a:rPr>
              <a:t>https://github.com/plateaukao/</a:t>
            </a:r>
            <a:r>
              <a:rPr lang="en-US" dirty="0" smtClean="0">
                <a:latin typeface="华文楷体"/>
                <a:ea typeface="华文楷体"/>
                <a:cs typeface="华文楷体"/>
                <a:hlinkClick r:id="rId3"/>
              </a:rPr>
              <a:t>2016coscup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static_qr_code_withou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025771"/>
            <a:ext cx="4227286" cy="42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回想練習書法的情境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九宮格呢？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空心字呢？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Picture 3" descr="字帖-八-oyeh_handwriting.tt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5"/>
            <a:ext cx="1995714" cy="1995714"/>
          </a:xfrm>
          <a:prstGeom prst="rect">
            <a:avLst/>
          </a:prstGeom>
        </p:spPr>
      </p:pic>
      <p:pic>
        <p:nvPicPr>
          <p:cNvPr id="6" name="Picture 5" descr="字帖-字-oyeh_handwriting.tt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6"/>
            <a:ext cx="1995713" cy="1995713"/>
          </a:xfrm>
          <a:prstGeom prst="rect">
            <a:avLst/>
          </a:prstGeom>
        </p:spPr>
      </p:pic>
      <p:pic>
        <p:nvPicPr>
          <p:cNvPr id="7" name="Picture 6" descr="字帖-永-oyeh_handwriting.tt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5"/>
            <a:ext cx="1995714" cy="1995714"/>
          </a:xfrm>
          <a:prstGeom prst="rect">
            <a:avLst/>
          </a:prstGeom>
        </p:spPr>
      </p:pic>
      <p:pic>
        <p:nvPicPr>
          <p:cNvPr id="8" name="Picture 7" descr="字帖-法-oyeh_handwriting.tt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  <p:pic>
        <p:nvPicPr>
          <p:cNvPr id="9" name="Picture 8" descr="字帖-永-oyeh_handwriting.ttf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6"/>
            <a:ext cx="1995714" cy="1995714"/>
          </a:xfrm>
          <a:prstGeom prst="rect">
            <a:avLst/>
          </a:prstGeom>
        </p:spPr>
      </p:pic>
      <p:pic>
        <p:nvPicPr>
          <p:cNvPr id="10" name="Picture 9" descr="字帖-字-oyeh_handwriting.ttf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5"/>
            <a:ext cx="1995714" cy="1995714"/>
          </a:xfrm>
          <a:prstGeom prst="rect">
            <a:avLst/>
          </a:prstGeom>
        </p:spPr>
      </p:pic>
      <p:pic>
        <p:nvPicPr>
          <p:cNvPr id="11" name="Picture 10" descr="字帖-八-oyeh_handwriting.ttf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6"/>
            <a:ext cx="1995714" cy="1995714"/>
          </a:xfrm>
          <a:prstGeom prst="rect">
            <a:avLst/>
          </a:prstGeom>
        </p:spPr>
      </p:pic>
      <p:pic>
        <p:nvPicPr>
          <p:cNvPr id="12" name="Picture 11" descr="字帖-法-oyeh_handwriting.ttf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374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行動字帖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android app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書法加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)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九宮格框線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空心字帖，練習寫鋼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筆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儲存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支援電腦字型檔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支援更多的字帖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9516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文字檔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→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dobe 楷体 Std R"/>
                <a:ea typeface="Adobe 楷体 Std R"/>
                <a:cs typeface="Adobe 楷体 Std R"/>
                <a:hlinkClick r:id="rId3"/>
              </a:rPr>
              <a:t>https://github.com/plateaukao/cns11643query/blob/master/</a:t>
            </a:r>
            <a:r>
              <a:rPr lang="en-US" altLang="zh-TW" sz="1800" dirty="0" smtClean="0">
                <a:latin typeface="Adobe 楷体 Std R"/>
                <a:ea typeface="Adobe 楷体 Std R"/>
                <a:cs typeface="Adobe 楷体 Std R"/>
                <a:hlinkClick r:id="rId3"/>
              </a:rPr>
              <a:t>createDB.py</a:t>
            </a:r>
            <a:endParaRPr lang="en-US" altLang="zh-TW" sz="1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自建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sqlite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資料庫，塞轉換表進去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63569"/>
            <a:ext cx="7302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查詢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5392" r="5392"/>
          <a:stretch>
            <a:fillRect/>
          </a:stretch>
        </p:blipFill>
        <p:spPr>
          <a:xfrm>
            <a:off x="269594" y="1932096"/>
            <a:ext cx="7653162" cy="4208944"/>
          </a:xfrm>
        </p:spPr>
      </p:pic>
      <p:sp>
        <p:nvSpPr>
          <p:cNvPr id="5" name="TextBox 4"/>
          <p:cNvSpPr txBox="1"/>
          <p:nvPr/>
        </p:nvSpPr>
        <p:spPr>
          <a:xfrm>
            <a:off x="457200" y="1333982"/>
            <a:ext cx="5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class </a:t>
            </a:r>
            <a:r>
              <a:rPr lang="en-US" b="1" dirty="0" err="1"/>
              <a:t>DatabaseHelper</a:t>
            </a:r>
            <a:r>
              <a:rPr lang="en-US" b="1" dirty="0"/>
              <a:t> extends </a:t>
            </a:r>
            <a:r>
              <a:rPr lang="en-US" b="1" dirty="0" err="1"/>
              <a:t>SQLiteOpenHelper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84382" y="3288665"/>
            <a:ext cx="1122624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8794" y="4903953"/>
            <a:ext cx="5658479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從網站抓取需要顯示的資料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291225"/>
            <a:ext cx="78867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76" y="4713296"/>
            <a:ext cx="86360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0800" y="4153208"/>
            <a:ext cx="16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抓網頁中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31" y="3379437"/>
            <a:ext cx="1578692" cy="2807951"/>
          </a:xfrm>
          <a:prstGeom prst="rect">
            <a:avLst/>
          </a:prstGeom>
        </p:spPr>
      </p:pic>
      <p:pic>
        <p:nvPicPr>
          <p:cNvPr id="3" name="Picture 2" descr="Capture+_2016-08-14-14-06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158754"/>
            <a:ext cx="1690407" cy="2807954"/>
          </a:xfrm>
          <a:prstGeom prst="rect">
            <a:avLst/>
          </a:prstGeom>
        </p:spPr>
      </p:pic>
      <p:pic>
        <p:nvPicPr>
          <p:cNvPr id="4" name="Picture 3" descr="Capture+_2016-08-14-14-06-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16" y="158756"/>
            <a:ext cx="1690407" cy="2807954"/>
          </a:xfrm>
          <a:prstGeom prst="rect">
            <a:avLst/>
          </a:prstGeom>
        </p:spPr>
      </p:pic>
      <p:pic>
        <p:nvPicPr>
          <p:cNvPr id="6" name="Picture 5" descr="Capture+_2016-08-14-14-07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16" y="158756"/>
            <a:ext cx="1690406" cy="2807952"/>
          </a:xfrm>
          <a:prstGeom prst="rect">
            <a:avLst/>
          </a:prstGeom>
        </p:spPr>
      </p:pic>
      <p:pic>
        <p:nvPicPr>
          <p:cNvPr id="12" name="Picture 11" descr="Capture+_2016-08-14-14-07-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158757"/>
            <a:ext cx="1690406" cy="2807952"/>
          </a:xfrm>
          <a:prstGeom prst="rect">
            <a:avLst/>
          </a:prstGeom>
        </p:spPr>
      </p:pic>
      <p:pic>
        <p:nvPicPr>
          <p:cNvPr id="15" name="Picture 14" descr="Capture+_2016-08-14-14-07-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3379437"/>
            <a:ext cx="1690406" cy="2807951"/>
          </a:xfrm>
          <a:prstGeom prst="rect">
            <a:avLst/>
          </a:prstGeom>
        </p:spPr>
      </p:pic>
      <p:pic>
        <p:nvPicPr>
          <p:cNvPr id="16" name="Picture 15" descr="Capture+_2016-08-14-14-17-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9" y="3379437"/>
            <a:ext cx="1690405" cy="2807951"/>
          </a:xfrm>
          <a:prstGeom prst="rect">
            <a:avLst/>
          </a:prstGeom>
        </p:spPr>
      </p:pic>
      <p:pic>
        <p:nvPicPr>
          <p:cNvPr id="5" name="Picture 4" descr="Capture+_2016-08-19-21-24-2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3360135"/>
            <a:ext cx="1702025" cy="28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9" y="1506086"/>
            <a:ext cx="4208608" cy="6739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畫空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心的字帖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08572" y="2688088"/>
            <a:ext cx="4535450" cy="3018794"/>
            <a:chOff x="5195249" y="2178267"/>
            <a:chExt cx="4535450" cy="3018794"/>
          </a:xfrm>
        </p:grpSpPr>
        <p:sp>
          <p:nvSpPr>
            <p:cNvPr id="9" name="Rectangular Callout 8"/>
            <p:cNvSpPr/>
            <p:nvPr/>
          </p:nvSpPr>
          <p:spPr>
            <a:xfrm>
              <a:off x="5195249" y="2178267"/>
              <a:ext cx="4535450" cy="3009218"/>
            </a:xfrm>
            <a:prstGeom prst="wedgeRectCallout">
              <a:avLst>
                <a:gd name="adj1" fmla="val -66016"/>
                <a:gd name="adj2" fmla="val -415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0431" t="18273" r="20117" b="54891"/>
            <a:stretch/>
          </p:blipFill>
          <p:spPr>
            <a:xfrm>
              <a:off x="5195249" y="2187842"/>
              <a:ext cx="4535450" cy="3009219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V="1">
            <a:off x="4686121" y="3759976"/>
            <a:ext cx="1370969" cy="20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32303" y="3766308"/>
            <a:ext cx="259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038414" y="3759977"/>
            <a:ext cx="1393488" cy="20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17"/>
          <p:cNvSpPr/>
          <p:nvPr/>
        </p:nvSpPr>
        <p:spPr>
          <a:xfrm>
            <a:off x="6172539" y="3607575"/>
            <a:ext cx="202038" cy="346327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xplosion 2 18"/>
          <p:cNvSpPr/>
          <p:nvPr/>
        </p:nvSpPr>
        <p:spPr>
          <a:xfrm>
            <a:off x="6720926" y="3607575"/>
            <a:ext cx="137969" cy="325563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9" y="1216018"/>
            <a:ext cx="869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2469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199"/>
            <a:ext cx="2342462" cy="416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681" y="3239398"/>
            <a:ext cx="53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有時還是想看紙本啊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大綱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全字庫介紹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應用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打造簡易查詢介面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r>
              <a:rPr lang="en-US" altLang="zh-TW" sz="2800" dirty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提供更多元功能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2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alphaModFix amt="79000"/>
          </a:blip>
          <a:srcRect l="8573" r="8573"/>
          <a:stretch>
            <a:fillRect/>
          </a:stretch>
        </p:blipFill>
        <p:spPr>
          <a:xfrm>
            <a:off x="0" y="-510261"/>
            <a:ext cx="9144000" cy="73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579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857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837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把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所有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meta data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抓下來吧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依字帖找字帖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3148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Capture+_2016-08-14-14-50-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2" y="1668811"/>
            <a:ext cx="2275988" cy="3780669"/>
          </a:xfrm>
          <a:prstGeom prst="rect">
            <a:avLst/>
          </a:prstGeom>
        </p:spPr>
      </p:pic>
      <p:pic>
        <p:nvPicPr>
          <p:cNvPr id="6" name="Picture 5" descr="Capture+_2016-08-14-14-51-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1" y="1668811"/>
            <a:ext cx="2275988" cy="3780669"/>
          </a:xfrm>
          <a:prstGeom prst="rect">
            <a:avLst/>
          </a:prstGeom>
        </p:spPr>
      </p:pic>
      <p:pic>
        <p:nvPicPr>
          <p:cNvPr id="7" name="Picture 6" descr="Capture+_2016-08-14-14-52-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89" y="1668811"/>
            <a:ext cx="2275989" cy="37806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依書法家或字帖搜尋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62178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唐詩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三百首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6" name="Picture 5" descr="Capture+_2016-08-14-14-57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" y="1645371"/>
            <a:ext cx="2640165" cy="4385607"/>
          </a:xfrm>
          <a:prstGeom prst="rect">
            <a:avLst/>
          </a:prstGeom>
        </p:spPr>
      </p:pic>
      <p:pic>
        <p:nvPicPr>
          <p:cNvPr id="3" name="Picture 2" descr="Capture+_2016-08-19-21-54-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92" y="1645371"/>
            <a:ext cx="2640166" cy="43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wikipedia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 descr="Capture+_2016-08-14-14-59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1" y="1417638"/>
            <a:ext cx="3070583" cy="5100580"/>
          </a:xfrm>
          <a:prstGeom prst="rect">
            <a:avLst/>
          </a:prstGeom>
        </p:spPr>
      </p:pic>
      <p:pic>
        <p:nvPicPr>
          <p:cNvPr id="4" name="Picture 3" descr="Capture+_2016-08-14-14-59-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21" y="1417638"/>
            <a:ext cx="3061693" cy="5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Content Placeholder 5" descr="calliimageview.gi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26" r="-130426"/>
          <a:stretch>
            <a:fillRect/>
          </a:stretch>
        </p:blipFill>
        <p:spPr>
          <a:xfrm>
            <a:off x="-295427" y="1774028"/>
            <a:ext cx="9547377" cy="47066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開源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8100" y="1232972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https://github.com/plateaukao/CalliImageView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65635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910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從自己想要的應用做起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99" y="25965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sz="4000" dirty="0" smtClean="0">
                <a:latin typeface="Adobe 楷体 Std R"/>
                <a:ea typeface="Adobe 楷体 Std R"/>
                <a:cs typeface="Adobe 楷体 Std R"/>
              </a:rPr>
              <a:t>善用現成函式庫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，把精力花在刀口上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98078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sz="2200" dirty="0" smtClean="0">
                <a:hlinkClick r:id="rId4"/>
              </a:rPr>
              <a:t>http://www.cns11643.gov.tw/AIDB/query_general.do?active=0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01" y="2354861"/>
            <a:ext cx="6372966" cy="407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4592" y="3922089"/>
            <a:ext cx="4705304" cy="3744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0361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善用免費的資源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85034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1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strike="sngStrike" dirty="0">
                <a:latin typeface="Adobe 楷体 Std R"/>
                <a:ea typeface="Adobe 楷体 Std R"/>
                <a:cs typeface="Adobe 楷体 Std R"/>
              </a:rPr>
              <a:t>如果有空的話，</a:t>
            </a:r>
            <a:r>
              <a:rPr lang="zh-TW" altLang="en-US" sz="3600" dirty="0">
                <a:latin typeface="Adobe 楷体 Std R"/>
                <a:ea typeface="Adobe 楷体 Std R"/>
                <a:cs typeface="Adobe 楷体 Std R"/>
              </a:rPr>
              <a:t>傾聽</a:t>
            </a:r>
            <a:r>
              <a:rPr lang="zh-TW" altLang="en-US" sz="3600" dirty="0" smtClean="0">
                <a:latin typeface="Adobe 楷体 Std R"/>
                <a:ea typeface="Adobe 楷体 Std R"/>
                <a:cs typeface="Adobe 楷体 Std R"/>
              </a:rPr>
              <a:t>使用者的建議</a:t>
            </a:r>
            <a:endParaRPr lang="en-US" altLang="zh-TW" sz="3600" dirty="0">
              <a:latin typeface="Adobe 楷体 Std R"/>
              <a:ea typeface="Adobe 楷体 Std R"/>
              <a:cs typeface="Adobe 楷体 Std 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9035" y="1870075"/>
            <a:ext cx="8470900" cy="3149600"/>
            <a:chOff x="330200" y="844550"/>
            <a:chExt cx="8470900" cy="3149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00" y="844550"/>
              <a:ext cx="8470900" cy="3149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09000" y="1010121"/>
              <a:ext cx="3593381" cy="24531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2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5764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小眾市場也不錯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768537"/>
            <a:ext cx="5257800" cy="414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3479" y="3440948"/>
            <a:ext cx="5571405" cy="15566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0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更多字帖的應用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抽取硬筆字筆劃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支援類似毛筆粗細不一的手寫效果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iOS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類似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wikipedia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的書法資料庫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02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參考資料和相關連結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2330" cy="5257800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字帖查詢網站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4"/>
              </a:rPr>
              <a:t>http://calliplus.appspot.com/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字帖網站原始碼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sz="2900" dirty="0" smtClean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https://github.com/plateaukao/cns11643query/tree/gae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6"/>
              </a:rPr>
              <a:t>https://www.facebook.com/calliplusandroid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>
                <a:latin typeface="Adobe 楷体 Std R"/>
                <a:ea typeface="Adobe 楷体 Std R"/>
                <a:cs typeface="Adobe 楷体 Std R"/>
                <a:hlinkClick r:id="rId7"/>
              </a:rPr>
              <a:t>https://github.com/plateaukao/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7"/>
              </a:rPr>
              <a:t>CalliImageView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Android free app 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endParaRPr lang="en-US" dirty="0">
              <a:latin typeface="Adobe 楷体 Std R"/>
              <a:ea typeface="Adobe 楷体 Std R"/>
              <a:cs typeface="Adobe 楷体 Std R"/>
              <a:hlinkClick r:id="rId8"/>
            </a:endParaRPr>
          </a:p>
          <a:p>
            <a:pPr marL="400050" lvl="1" indent="0">
              <a:buNone/>
            </a:pPr>
            <a:r>
              <a:rPr lang="en-US" dirty="0">
                <a:latin typeface="Adobe 楷体 Std R"/>
                <a:ea typeface="Adobe 楷体 Std R"/>
                <a:cs typeface="Adobe 楷体 Std R"/>
                <a:hlinkClick r:id="rId8"/>
              </a:rPr>
              <a:t>https://play.google.com/store/apps/details?id=info.plateaukao.calliplus.free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Android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雲端列印參加文件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9"/>
              </a:rPr>
              <a:t>https://developer.android.com/training/printing/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9"/>
              </a:rPr>
              <a:t>index.html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CNS11643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字碼轉換資料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https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0"/>
              </a:rPr>
              <a:t>://github.com/ronnywang/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cns11643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全字庫網站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1"/>
              </a:rPr>
              <a:t>://www.cns11643.gov.tw/MAIDB/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welcome.do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Jsoup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2"/>
              </a:rPr>
              <a:t>://jsoup.org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Picasso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3"/>
              </a:rPr>
              <a:t>://square.github.io/picasso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1" y="1093611"/>
            <a:ext cx="7560553" cy="51293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3955143" y="3755571"/>
            <a:ext cx="137055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8" y="939652"/>
            <a:ext cx="6667991" cy="5575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884715" y="3646714"/>
            <a:ext cx="96157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1" y="0"/>
            <a:ext cx="74048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342571" y="5714998"/>
            <a:ext cx="5225143" cy="798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三希堂法帖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华文楷体"/>
                <a:ea typeface="华文楷体"/>
                <a:cs typeface="华文楷体"/>
                <a:hlinkClick r:id="rId4"/>
              </a:rPr>
              <a:t>https://zh.wikipedia.org/wiki/御刻三希堂石渠寶笈</a:t>
            </a:r>
            <a:r>
              <a:rPr lang="en-US" sz="2600" dirty="0" smtClean="0">
                <a:latin typeface="华文楷体"/>
                <a:ea typeface="华文楷体"/>
                <a:cs typeface="华文楷体"/>
                <a:hlinkClick r:id="rId4"/>
              </a:rPr>
              <a:t>法帖</a:t>
            </a:r>
            <a:endParaRPr lang="en-US" sz="2600" dirty="0" smtClean="0">
              <a:latin typeface="华文楷体"/>
              <a:ea typeface="华文楷体"/>
              <a:cs typeface="华文楷体"/>
            </a:endParaRPr>
          </a:p>
          <a:p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乾隆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十二年令梁詩正等編次內府所藏魏鍾繇至明代董其昌共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一百三十五位書法家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（含無名氏）的墨跡鉤模鐫刻，選材極精，共收三百四十件楷、行、草書作品，另有題跋二百多件、印章一千六百多方，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共九萬多字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。因帖中收有被乾隆帝視為稀世墨寶的三件東晉書跡，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即王羲之的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快雪時晴帖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、王珣的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伯遠帖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和王獻之的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中秋帖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，而珍藏這三件希世珍寶的地方又被稱為三希堂，故法帖取名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三希堂法帖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536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620078"/>
            <a:ext cx="6124578" cy="5895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560287" y="1687282"/>
            <a:ext cx="1778000" cy="15784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24699</TotalTime>
  <Words>760</Words>
  <Application>Microsoft Macintosh PowerPoint</Application>
  <PresentationFormat>On-screen Show (4:3)</PresentationFormat>
  <Paragraphs>178</Paragraphs>
  <Slides>44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書法，傳統與科技的結合</vt:lpstr>
      <vt:lpstr>PowerPoint Presentation</vt:lpstr>
      <vt:lpstr>大綱</vt:lpstr>
      <vt:lpstr>全字庫</vt:lpstr>
      <vt:lpstr>PowerPoint Presentation</vt:lpstr>
      <vt:lpstr>PowerPoint Presentation</vt:lpstr>
      <vt:lpstr>PowerPoint Presentation</vt:lpstr>
      <vt:lpstr>三希堂法帖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發現對照表</vt:lpstr>
      <vt:lpstr>編碼對照表</vt:lpstr>
      <vt:lpstr>看code</vt:lpstr>
      <vt:lpstr>放上 Google App Engine</vt:lpstr>
      <vt:lpstr>PowerPoint Presentation</vt:lpstr>
      <vt:lpstr>回想練習書法的情境</vt:lpstr>
      <vt:lpstr>擴展</vt:lpstr>
      <vt:lpstr>行動字帖</vt:lpstr>
      <vt:lpstr>文字檔 → 資料庫</vt:lpstr>
      <vt:lpstr>查詢</vt:lpstr>
      <vt:lpstr>從網站抓取需要顯示的資料</vt:lpstr>
      <vt:lpstr>PowerPoint Presentation</vt:lpstr>
      <vt:lpstr>畫空心的字帖</vt:lpstr>
      <vt:lpstr>PowerPoint Presentation</vt:lpstr>
      <vt:lpstr>列印</vt:lpstr>
      <vt:lpstr>PowerPoint Presentation</vt:lpstr>
      <vt:lpstr>再擴展</vt:lpstr>
      <vt:lpstr>看 code</vt:lpstr>
      <vt:lpstr>依書法家或字帖搜尋</vt:lpstr>
      <vt:lpstr>唐詩三百首</vt:lpstr>
      <vt:lpstr>連結 wikipedia</vt:lpstr>
      <vt:lpstr>開源 CalliImageView </vt:lpstr>
      <vt:lpstr>開發感想</vt:lpstr>
      <vt:lpstr>從自己想要的應用做起</vt:lpstr>
      <vt:lpstr>善用現成函式庫，把精力花在刀口上</vt:lpstr>
      <vt:lpstr>善用免費的資源</vt:lpstr>
      <vt:lpstr>如果有空的話，傾聽使用者的建議</vt:lpstr>
      <vt:lpstr>小眾市場也不錯</vt:lpstr>
      <vt:lpstr>未來方向</vt:lpstr>
      <vt:lpstr>參考資料和相關連結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書法加 app 開發經驗分享</dc:title>
  <dc:creator>Microsoft Office User</dc:creator>
  <cp:lastModifiedBy>Microsoft Office User</cp:lastModifiedBy>
  <cp:revision>135</cp:revision>
  <cp:lastPrinted>2014-12-29T14:11:52Z</cp:lastPrinted>
  <dcterms:created xsi:type="dcterms:W3CDTF">2014-12-12T12:59:11Z</dcterms:created>
  <dcterms:modified xsi:type="dcterms:W3CDTF">2016-08-19T15:03:14Z</dcterms:modified>
</cp:coreProperties>
</file>